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84" r:id="rId5"/>
    <p:sldId id="285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07290" y="2646642"/>
            <a:ext cx="6858000" cy="1564716"/>
          </a:xfrm>
        </p:spPr>
        <p:txBody>
          <a:bodyPr>
            <a:normAutofit fontScale="90000"/>
          </a:bodyPr>
          <a:lstStyle/>
          <a:p>
            <a:r>
              <a:rPr lang="uk-UA" sz="4200" dirty="0">
                <a:latin typeface="Arial Black" panose="020B0A04020102020204" pitchFamily="34" charset="0"/>
              </a:rPr>
              <a:t>Результати </a:t>
            </a:r>
            <a:r>
              <a:rPr lang="uk-UA" sz="4200" dirty="0" smtClean="0">
                <a:latin typeface="Arial Black" panose="020B0A04020102020204" pitchFamily="34" charset="0"/>
              </a:rPr>
              <a:t>рейтингу кафедр </a:t>
            </a:r>
            <a:r>
              <a:rPr lang="uk-UA" sz="4200" dirty="0">
                <a:latin typeface="Arial Black" panose="020B0A04020102020204" pitchFamily="34" charset="0"/>
              </a:rPr>
              <a:t/>
            </a:r>
            <a:br>
              <a:rPr lang="uk-UA" sz="4200" dirty="0">
                <a:latin typeface="Arial Black" panose="020B0A04020102020204" pitchFamily="34" charset="0"/>
              </a:rPr>
            </a:br>
            <a:r>
              <a:rPr lang="uk-UA" sz="4200" dirty="0">
                <a:latin typeface="Arial Black" panose="020B0A04020102020204" pitchFamily="34" charset="0"/>
              </a:rPr>
              <a:t>2019</a:t>
            </a:r>
          </a:p>
        </p:txBody>
      </p:sp>
      <p:sp>
        <p:nvSpPr>
          <p:cNvPr id="7" name="Freeform 14">
            <a:extLst>
              <a:ext uri="{FF2B5EF4-FFF2-40B4-BE49-F238E27FC236}">
                <a16:creationId xmlns="" xmlns:a16="http://schemas.microsoft.com/office/drawing/2014/main" id="{C66F2F30-5DC0-44A0-BFA6-E12F46ED16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0" y="2"/>
            <a:ext cx="4440464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21">
            <a:extLst>
              <a:ext uri="{FF2B5EF4-FFF2-40B4-BE49-F238E27FC236}">
                <a16:creationId xmlns="" xmlns:a16="http://schemas.microsoft.com/office/drawing/2014/main" id="{85872F57-7F42-4F97-8391-DDC8D0054C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347379" y="0"/>
            <a:ext cx="5320620" cy="2130952"/>
          </a:xfrm>
          <a:custGeom>
            <a:avLst/>
            <a:gdLst>
              <a:gd name="connsiteX0" fmla="*/ 4417853 w 7094160"/>
              <a:gd name="connsiteY0" fmla="*/ 0 h 2130952"/>
              <a:gd name="connsiteX1" fmla="*/ 7094160 w 7094160"/>
              <a:gd name="connsiteY1" fmla="*/ 0 h 2130952"/>
              <a:gd name="connsiteX2" fmla="*/ 7094160 w 7094160"/>
              <a:gd name="connsiteY2" fmla="*/ 2130552 h 2130952"/>
              <a:gd name="connsiteX3" fmla="*/ 5920619 w 7094160"/>
              <a:gd name="connsiteY3" fmla="*/ 2130552 h 2130952"/>
              <a:gd name="connsiteX4" fmla="*/ 5920619 w 7094160"/>
              <a:gd name="connsiteY4" fmla="*/ 2130952 h 2130952"/>
              <a:gd name="connsiteX5" fmla="*/ 2729249 w 7094160"/>
              <a:gd name="connsiteY5" fmla="*/ 2130952 h 2130952"/>
              <a:gd name="connsiteX6" fmla="*/ 2574304 w 7094160"/>
              <a:gd name="connsiteY6" fmla="*/ 2130952 h 2130952"/>
              <a:gd name="connsiteX7" fmla="*/ 0 w 7094160"/>
              <a:gd name="connsiteY7" fmla="*/ 2130952 h 2130952"/>
              <a:gd name="connsiteX8" fmla="*/ 983648 w 7094160"/>
              <a:gd name="connsiteY8" fmla="*/ 1 h 2130952"/>
              <a:gd name="connsiteX9" fmla="*/ 4417853 w 7094160"/>
              <a:gd name="connsiteY9" fmla="*/ 1 h 21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94160" h="2130952">
                <a:moveTo>
                  <a:pt x="4417853" y="0"/>
                </a:moveTo>
                <a:lnTo>
                  <a:pt x="7094160" y="0"/>
                </a:lnTo>
                <a:lnTo>
                  <a:pt x="7094160" y="2130552"/>
                </a:lnTo>
                <a:lnTo>
                  <a:pt x="5920619" y="2130552"/>
                </a:lnTo>
                <a:lnTo>
                  <a:pt x="5920619" y="2130952"/>
                </a:lnTo>
                <a:lnTo>
                  <a:pt x="2729249" y="2130952"/>
                </a:lnTo>
                <a:lnTo>
                  <a:pt x="2574304" y="2130952"/>
                </a:lnTo>
                <a:lnTo>
                  <a:pt x="0" y="2130952"/>
                </a:lnTo>
                <a:lnTo>
                  <a:pt x="983648" y="1"/>
                </a:lnTo>
                <a:lnTo>
                  <a:pt x="4417853" y="1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="" xmlns:a16="http://schemas.microsoft.com/office/drawing/2014/main" id="{04DC2037-48A0-4F22-B9D4-8EAEBC780A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6136291" y="4682920"/>
            <a:ext cx="3392097" cy="2175080"/>
          </a:xfrm>
          <a:custGeom>
            <a:avLst/>
            <a:gdLst>
              <a:gd name="connsiteX0" fmla="*/ 3515449 w 4522796"/>
              <a:gd name="connsiteY0" fmla="*/ 0 h 2175080"/>
              <a:gd name="connsiteX1" fmla="*/ 0 w 4522796"/>
              <a:gd name="connsiteY1" fmla="*/ 0 h 2175080"/>
              <a:gd name="connsiteX2" fmla="*/ 0 w 4522796"/>
              <a:gd name="connsiteY2" fmla="*/ 2175080 h 2175080"/>
              <a:gd name="connsiteX3" fmla="*/ 4522796 w 4522796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175080">
                <a:moveTo>
                  <a:pt x="3515449" y="0"/>
                </a:moveTo>
                <a:lnTo>
                  <a:pt x="0" y="0"/>
                </a:lnTo>
                <a:lnTo>
                  <a:pt x="0" y="2175080"/>
                </a:lnTo>
                <a:lnTo>
                  <a:pt x="4522796" y="21750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13" name="Freeform 22">
            <a:extLst>
              <a:ext uri="{FF2B5EF4-FFF2-40B4-BE49-F238E27FC236}">
                <a16:creationId xmlns="" xmlns:a16="http://schemas.microsoft.com/office/drawing/2014/main" id="{0006CBFD-ADA0-43D1-9332-9C34CA1C76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224108" y="4682920"/>
            <a:ext cx="4443893" cy="2175080"/>
          </a:xfrm>
          <a:custGeom>
            <a:avLst/>
            <a:gdLst>
              <a:gd name="connsiteX0" fmla="*/ 1007347 w 5925190"/>
              <a:gd name="connsiteY0" fmla="*/ 0 h 2175080"/>
              <a:gd name="connsiteX1" fmla="*/ 5925190 w 5925190"/>
              <a:gd name="connsiteY1" fmla="*/ 0 h 2175080"/>
              <a:gd name="connsiteX2" fmla="*/ 5925190 w 5925190"/>
              <a:gd name="connsiteY2" fmla="*/ 2175080 h 2175080"/>
              <a:gd name="connsiteX3" fmla="*/ 0 w 5925190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5080">
                <a:moveTo>
                  <a:pt x="1007347" y="0"/>
                </a:moveTo>
                <a:lnTo>
                  <a:pt x="5925190" y="0"/>
                </a:lnTo>
                <a:lnTo>
                  <a:pt x="5925190" y="2175080"/>
                </a:lnTo>
                <a:lnTo>
                  <a:pt x="0" y="21750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5">
            <a:extLst>
              <a:ext uri="{FF2B5EF4-FFF2-40B4-BE49-F238E27FC236}">
                <a16:creationId xmlns="" xmlns:a16="http://schemas.microsoft.com/office/drawing/2014/main" id="{2B931666-F28F-45F3-A074-66D2272D58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4001" y="4682920"/>
            <a:ext cx="5335901" cy="2175080"/>
          </a:xfrm>
          <a:custGeom>
            <a:avLst/>
            <a:gdLst>
              <a:gd name="connsiteX0" fmla="*/ 0 w 7114535"/>
              <a:gd name="connsiteY0" fmla="*/ 0 h 2175080"/>
              <a:gd name="connsiteX1" fmla="*/ 1189345 w 7114535"/>
              <a:gd name="connsiteY1" fmla="*/ 0 h 2175080"/>
              <a:gd name="connsiteX2" fmla="*/ 7114535 w 7114535"/>
              <a:gd name="connsiteY2" fmla="*/ 0 h 2175080"/>
              <a:gd name="connsiteX3" fmla="*/ 6107188 w 7114535"/>
              <a:gd name="connsiteY3" fmla="*/ 2175080 h 2175080"/>
              <a:gd name="connsiteX4" fmla="*/ 1189345 w 7114535"/>
              <a:gd name="connsiteY4" fmla="*/ 2175080 h 2175080"/>
              <a:gd name="connsiteX5" fmla="*/ 0 w 7114535"/>
              <a:gd name="connsiteY5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4535" h="2175080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107188" y="2175080"/>
                </a:lnTo>
                <a:lnTo>
                  <a:pt x="1189345" y="2175080"/>
                </a:lnTo>
                <a:lnTo>
                  <a:pt x="0" y="2175080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5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550362-3E73-46CD-A0C7-3A05FE2C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6442" y="476672"/>
            <a:ext cx="8229600" cy="11430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uk-UA" dirty="0"/>
              <a:t>Рейтинг кафедр 2019</a:t>
            </a:r>
            <a:br>
              <a:rPr lang="uk-UA" dirty="0"/>
            </a:br>
            <a:r>
              <a:rPr lang="uk-UA" b="1" dirty="0"/>
              <a:t>Теоретичні кафедри 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="" xmlns:a16="http://schemas.microsoft.com/office/drawing/2014/main" id="{E9FE7A61-DBC4-45A4-94F0-C1F3FCFCA9DE}"/>
              </a:ext>
            </a:extLst>
          </p:cNvPr>
          <p:cNvSpPr/>
          <p:nvPr/>
        </p:nvSpPr>
        <p:spPr>
          <a:xfrm>
            <a:off x="2855640" y="1644405"/>
            <a:ext cx="69357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Розрахунок проводився за середнім </a:t>
            </a:r>
            <a:endParaRPr lang="uk-UA" sz="3200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="" xmlns:a16="http://schemas.microsoft.com/office/drawing/2014/main" id="{D030F123-3D8E-430C-9ED3-38EA62AB8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256278"/>
              </p:ext>
            </p:extLst>
          </p:nvPr>
        </p:nvGraphicFramePr>
        <p:xfrm>
          <a:off x="474618" y="2226746"/>
          <a:ext cx="11233248" cy="435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84275">
                  <a:extLst>
                    <a:ext uri="{9D8B030D-6E8A-4147-A177-3AD203B41FA5}">
                      <a16:colId xmlns="" xmlns:a16="http://schemas.microsoft.com/office/drawing/2014/main" val="1602837132"/>
                    </a:ext>
                  </a:extLst>
                </a:gridCol>
                <a:gridCol w="1574487">
                  <a:extLst>
                    <a:ext uri="{9D8B030D-6E8A-4147-A177-3AD203B41FA5}">
                      <a16:colId xmlns="" xmlns:a16="http://schemas.microsoft.com/office/drawing/2014/main" val="3073339712"/>
                    </a:ext>
                  </a:extLst>
                </a:gridCol>
                <a:gridCol w="1574486">
                  <a:extLst>
                    <a:ext uri="{9D8B030D-6E8A-4147-A177-3AD203B41FA5}">
                      <a16:colId xmlns="" xmlns:a16="http://schemas.microsoft.com/office/drawing/2014/main" val="2087838022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 dirty="0">
                          <a:effectLst/>
                        </a:rPr>
                        <a:t>(ГМФ) Кафедра </a:t>
                      </a:r>
                      <a:r>
                        <a:rPr lang="ru-RU" sz="2200" u="none" strike="noStrike" dirty="0" err="1">
                          <a:effectLst/>
                        </a:rPr>
                        <a:t>педагогіки</a:t>
                      </a:r>
                      <a:r>
                        <a:rPr lang="ru-RU" sz="2200" u="none" strike="noStrike" dirty="0">
                          <a:effectLst/>
                        </a:rPr>
                        <a:t> </a:t>
                      </a:r>
                      <a:r>
                        <a:rPr lang="ru-RU" sz="2200" u="none" strike="noStrike" dirty="0" err="1">
                          <a:effectLst/>
                        </a:rPr>
                        <a:t>вищої</a:t>
                      </a:r>
                      <a:r>
                        <a:rPr lang="ru-RU" sz="2200" u="none" strike="noStrike" dirty="0">
                          <a:effectLst/>
                        </a:rPr>
                        <a:t> </a:t>
                      </a:r>
                      <a:r>
                        <a:rPr lang="ru-RU" sz="2200" u="none" strike="noStrike" dirty="0" err="1">
                          <a:effectLst/>
                        </a:rPr>
                        <a:t>школи</a:t>
                      </a:r>
                      <a:r>
                        <a:rPr lang="ru-RU" sz="2200" u="none" strike="noStrike" dirty="0">
                          <a:effectLst/>
                        </a:rPr>
                        <a:t> та </a:t>
                      </a:r>
                      <a:r>
                        <a:rPr lang="ru-RU" sz="2200" u="none" strike="noStrike" dirty="0" err="1">
                          <a:effectLst/>
                        </a:rPr>
                        <a:t>суспільних</a:t>
                      </a:r>
                      <a:r>
                        <a:rPr lang="ru-RU" sz="2200" u="none" strike="noStrike" dirty="0">
                          <a:effectLst/>
                        </a:rPr>
                        <a:t> </a:t>
                      </a:r>
                      <a:r>
                        <a:rPr lang="ru-RU" sz="2200" u="none" strike="noStrike" dirty="0" err="1">
                          <a:effectLst/>
                        </a:rPr>
                        <a:t>дисциплін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 dirty="0">
                          <a:effectLst/>
                        </a:rPr>
                        <a:t>6197.05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476.6962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80996737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200" u="none" strike="noStrike" dirty="0">
                          <a:effectLst/>
                        </a:rPr>
                        <a:t>(ГМФ) Кафедра фармацевтичної хімії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>
                          <a:effectLst/>
                        </a:rPr>
                        <a:t>5194.53</a:t>
                      </a:r>
                      <a:endParaRPr lang="uk-UA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472.23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0855281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200" u="none" strike="noStrike" dirty="0">
                          <a:effectLst/>
                        </a:rPr>
                        <a:t>(ГМФ) Кафедра медичної інформатики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>
                          <a:effectLst/>
                        </a:rPr>
                        <a:t>2658.99</a:t>
                      </a:r>
                      <a:endParaRPr lang="uk-UA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443.165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05818629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>
                          <a:effectLst/>
                        </a:rPr>
                        <a:t>(ГМФ) Кафедра медичної фізики діагностичного та лікувального обладнання</a:t>
                      </a:r>
                      <a:endParaRPr lang="ru-RU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>
                          <a:effectLst/>
                        </a:rPr>
                        <a:t>2811.13</a:t>
                      </a:r>
                      <a:endParaRPr lang="uk-UA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401.59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23285117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200" u="none" strike="noStrike" dirty="0">
                          <a:effectLst/>
                        </a:rPr>
                        <a:t>(ГМФ) Кафедра фармакології з клінічною фармакологією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 dirty="0">
                          <a:effectLst/>
                        </a:rPr>
                        <a:t>6069.4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379.3375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64672982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 dirty="0">
                          <a:effectLst/>
                        </a:rPr>
                        <a:t>(ГМФ) Кафедра </a:t>
                      </a:r>
                      <a:r>
                        <a:rPr lang="ru-RU" sz="2200" u="none" strike="noStrike" dirty="0" err="1">
                          <a:effectLst/>
                        </a:rPr>
                        <a:t>громадського</a:t>
                      </a:r>
                      <a:r>
                        <a:rPr lang="ru-RU" sz="2200" u="none" strike="noStrike" dirty="0">
                          <a:effectLst/>
                        </a:rPr>
                        <a:t> </a:t>
                      </a:r>
                      <a:r>
                        <a:rPr lang="ru-RU" sz="2200" u="none" strike="noStrike" dirty="0" err="1">
                          <a:effectLst/>
                        </a:rPr>
                        <a:t>здоров’я</a:t>
                      </a:r>
                      <a:r>
                        <a:rPr lang="ru-RU" sz="2200" u="none" strike="noStrike" dirty="0">
                          <a:effectLst/>
                        </a:rPr>
                        <a:t> та </a:t>
                      </a:r>
                      <a:r>
                        <a:rPr lang="ru-RU" sz="2200" u="none" strike="noStrike" dirty="0" err="1">
                          <a:effectLst/>
                        </a:rPr>
                        <a:t>управління</a:t>
                      </a:r>
                      <a:r>
                        <a:rPr lang="ru-RU" sz="2200" u="none" strike="noStrike" dirty="0">
                          <a:effectLst/>
                        </a:rPr>
                        <a:t> </a:t>
                      </a:r>
                      <a:r>
                        <a:rPr lang="ru-RU" sz="2200" u="none" strike="noStrike" dirty="0" err="1">
                          <a:effectLst/>
                        </a:rPr>
                        <a:t>охороною</a:t>
                      </a:r>
                      <a:r>
                        <a:rPr lang="ru-RU" sz="2200" u="none" strike="noStrike" dirty="0">
                          <a:effectLst/>
                        </a:rPr>
                        <a:t> </a:t>
                      </a:r>
                      <a:r>
                        <a:rPr lang="ru-RU" sz="2200" u="none" strike="noStrike" dirty="0" err="1">
                          <a:effectLst/>
                        </a:rPr>
                        <a:t>здоров’я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>
                          <a:effectLst/>
                        </a:rPr>
                        <a:t>4928.41</a:t>
                      </a:r>
                      <a:endParaRPr lang="uk-UA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379.1085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9906677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200" u="none" strike="noStrike" dirty="0">
                          <a:effectLst/>
                        </a:rPr>
                        <a:t>(ГМФ) Кафедра медичної біохімії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>
                          <a:effectLst/>
                        </a:rPr>
                        <a:t>6128.36</a:t>
                      </a:r>
                      <a:endParaRPr lang="uk-UA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360.4918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30142557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200" u="none" strike="noStrike" dirty="0">
                          <a:effectLst/>
                        </a:rPr>
                        <a:t>(ГМФ) Кафедра медичної біології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>
                          <a:effectLst/>
                        </a:rPr>
                        <a:t>3576.46</a:t>
                      </a:r>
                      <a:endParaRPr lang="uk-UA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357.646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84685842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 dirty="0">
                          <a:effectLst/>
                        </a:rPr>
                        <a:t>(ГМФ) Кафедра </a:t>
                      </a:r>
                      <a:r>
                        <a:rPr lang="ru-RU" sz="2200" u="none" strike="noStrike" dirty="0" err="1">
                          <a:effectLst/>
                        </a:rPr>
                        <a:t>фармакогнозії</a:t>
                      </a:r>
                      <a:r>
                        <a:rPr lang="ru-RU" sz="2200" u="none" strike="noStrike" dirty="0">
                          <a:effectLst/>
                        </a:rPr>
                        <a:t> з </a:t>
                      </a:r>
                      <a:r>
                        <a:rPr lang="ru-RU" sz="2200" u="none" strike="noStrike" dirty="0" err="1">
                          <a:effectLst/>
                        </a:rPr>
                        <a:t>медичною</a:t>
                      </a:r>
                      <a:r>
                        <a:rPr lang="ru-RU" sz="2200" u="none" strike="noStrike" dirty="0">
                          <a:effectLst/>
                        </a:rPr>
                        <a:t> </a:t>
                      </a:r>
                      <a:r>
                        <a:rPr lang="ru-RU" sz="2200" u="none" strike="noStrike" dirty="0" err="1">
                          <a:effectLst/>
                        </a:rPr>
                        <a:t>ботанікою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>
                          <a:effectLst/>
                        </a:rPr>
                        <a:t>2486.96</a:t>
                      </a:r>
                      <a:endParaRPr lang="uk-UA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355.28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4288749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200" u="none" strike="noStrike" dirty="0">
                          <a:effectLst/>
                        </a:rPr>
                        <a:t>(ГМФ) Кафедра іноземних мов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>
                          <a:effectLst/>
                        </a:rPr>
                        <a:t>4692.78</a:t>
                      </a:r>
                      <a:endParaRPr lang="uk-UA" sz="2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293.2988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6852856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200" u="none" strike="noStrike" dirty="0">
                          <a:effectLst/>
                        </a:rPr>
                        <a:t>(ГМФ) Кафедра </a:t>
                      </a:r>
                      <a:r>
                        <a:rPr lang="ru-RU" sz="2200" u="none" strike="noStrike" dirty="0" err="1">
                          <a:effectLst/>
                        </a:rPr>
                        <a:t>фармації</a:t>
                      </a:r>
                      <a:r>
                        <a:rPr lang="ru-RU" sz="2200" u="none" strike="noStrike" dirty="0">
                          <a:effectLst/>
                        </a:rPr>
                        <a:t> ННІ ПО</a:t>
                      </a:r>
                      <a:endParaRPr lang="ru-RU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u="none" strike="noStrike" dirty="0">
                          <a:effectLst/>
                        </a:rPr>
                        <a:t>1429.61</a:t>
                      </a:r>
                      <a:endParaRPr lang="uk-UA" sz="2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285.922</a:t>
                      </a:r>
                      <a:endParaRPr lang="uk-UA" sz="2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786231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2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550362-3E73-46CD-A0C7-3A05FE2C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860" y="116632"/>
            <a:ext cx="8229600" cy="11430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uk-UA" dirty="0"/>
              <a:t>Рейтинг кафедр 2019</a:t>
            </a:r>
            <a:br>
              <a:rPr lang="uk-UA" dirty="0"/>
            </a:br>
            <a:r>
              <a:rPr lang="uk-UA" b="1" dirty="0"/>
              <a:t>Теоретичні кафедри 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="" xmlns:a16="http://schemas.microsoft.com/office/drawing/2014/main" id="{E9FE7A61-DBC4-45A4-94F0-C1F3FCFCA9DE}"/>
              </a:ext>
            </a:extLst>
          </p:cNvPr>
          <p:cNvSpPr/>
          <p:nvPr/>
        </p:nvSpPr>
        <p:spPr>
          <a:xfrm>
            <a:off x="2999656" y="1259632"/>
            <a:ext cx="69357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/>
              <a:t>Розрахунок проводився за середнім </a:t>
            </a:r>
            <a:endParaRPr lang="uk-UA" sz="3200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я 4">
            <a:extLst>
              <a:ext uri="{FF2B5EF4-FFF2-40B4-BE49-F238E27FC236}">
                <a16:creationId xmlns="" xmlns:a16="http://schemas.microsoft.com/office/drawing/2014/main" id="{5EC914A1-2F29-4F22-9C74-81293EDBF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4091929"/>
              </p:ext>
            </p:extLst>
          </p:nvPr>
        </p:nvGraphicFramePr>
        <p:xfrm>
          <a:off x="180999" y="1844407"/>
          <a:ext cx="11881321" cy="4800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90056">
                  <a:extLst>
                    <a:ext uri="{9D8B030D-6E8A-4147-A177-3AD203B41FA5}">
                      <a16:colId xmlns="" xmlns:a16="http://schemas.microsoft.com/office/drawing/2014/main" val="1704783123"/>
                    </a:ext>
                  </a:extLst>
                </a:gridCol>
                <a:gridCol w="1571084">
                  <a:extLst>
                    <a:ext uri="{9D8B030D-6E8A-4147-A177-3AD203B41FA5}">
                      <a16:colId xmlns="" xmlns:a16="http://schemas.microsoft.com/office/drawing/2014/main" val="1583677759"/>
                    </a:ext>
                  </a:extLst>
                </a:gridCol>
                <a:gridCol w="1620181">
                  <a:extLst>
                    <a:ext uri="{9D8B030D-6E8A-4147-A177-3AD203B41FA5}">
                      <a16:colId xmlns="" xmlns:a16="http://schemas.microsoft.com/office/drawing/2014/main" val="27097590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управління та економіки фармації з технологією ліків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3811.82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224.2247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88991584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гістології та ембріології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2827.52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217.5015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5059611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загальної хімії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3242.33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216.1553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00757075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</a:t>
                      </a:r>
                      <a:r>
                        <a:rPr lang="ru-RU" sz="2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патологічної</a:t>
                      </a:r>
                      <a:r>
                        <a:rPr lang="ru-RU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анатомії</a:t>
                      </a:r>
                      <a:r>
                        <a:rPr lang="ru-RU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 </a:t>
                      </a:r>
                      <a:r>
                        <a:rPr lang="ru-RU" sz="2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секційним</a:t>
                      </a:r>
                      <a:r>
                        <a:rPr lang="ru-RU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курсом та судовою медициною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2694.1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207.2385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0878918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патологічної фізіології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1949.56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194.956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846659877"/>
                  </a:ext>
                </a:extLst>
              </a:tr>
              <a:tr h="277550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загальної гігієни та екології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2657.24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189.8029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91856684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медицини катастроф та військової медицини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2268.4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189.0333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01486645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 оперативної хірургії та клінічної анатомії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1286.33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183.7614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50985782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мікробіології, вірусології та імунології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2200.4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169.2615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6079071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української мови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2365.99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168.9993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1620864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анатомії людини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3242.372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162.1186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04334988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фізіології з основами біоетики та біобезпеки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2302.24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127.9022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849838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фізичної терапії, ерготерапії та фізичного виховання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1472.58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113.2754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14714892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/>
                      <a:r>
                        <a:rPr lang="uk-UA" sz="2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(ГМФ) Кафедра клінічної фармації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678.31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1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96.90143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195503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62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550362-3E73-46CD-A0C7-3A05FE2C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860" y="116632"/>
            <a:ext cx="8229600" cy="11430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uk-UA" dirty="0"/>
              <a:t>Рейтинг кафедр 2019</a:t>
            </a:r>
            <a:br>
              <a:rPr lang="uk-UA" dirty="0"/>
            </a:br>
            <a:r>
              <a:rPr lang="uk-UA" b="1" dirty="0"/>
              <a:t>Клінічні кафедри </a:t>
            </a:r>
          </a:p>
        </p:txBody>
      </p:sp>
      <p:graphicFrame>
        <p:nvGraphicFramePr>
          <p:cNvPr id="4" name="Таблиця 3">
            <a:extLst>
              <a:ext uri="{FF2B5EF4-FFF2-40B4-BE49-F238E27FC236}">
                <a16:creationId xmlns="" xmlns:a16="http://schemas.microsoft.com/office/drawing/2014/main" id="{9E163772-CCB7-49AD-80C3-0B5F3B245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0729868"/>
              </p:ext>
            </p:extLst>
          </p:nvPr>
        </p:nvGraphicFramePr>
        <p:xfrm>
          <a:off x="119336" y="1340768"/>
          <a:ext cx="11737305" cy="5300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78727">
                  <a:extLst>
                    <a:ext uri="{9D8B030D-6E8A-4147-A177-3AD203B41FA5}">
                      <a16:colId xmlns="" xmlns:a16="http://schemas.microsoft.com/office/drawing/2014/main" val="3410990280"/>
                    </a:ext>
                  </a:extLst>
                </a:gridCol>
                <a:gridCol w="1552041">
                  <a:extLst>
                    <a:ext uri="{9D8B030D-6E8A-4147-A177-3AD203B41FA5}">
                      <a16:colId xmlns="" xmlns:a16="http://schemas.microsoft.com/office/drawing/2014/main" val="442606514"/>
                    </a:ext>
                  </a:extLst>
                </a:gridCol>
                <a:gridCol w="1406537">
                  <a:extLst>
                    <a:ext uri="{9D8B030D-6E8A-4147-A177-3AD203B41FA5}">
                      <a16:colId xmlns="" xmlns:a16="http://schemas.microsoft.com/office/drawing/2014/main" val="3698790464"/>
                    </a:ext>
                  </a:extLst>
                </a:gridCol>
              </a:tblGrid>
              <a:tr h="31638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функціональної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лабораторної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діагностики</a:t>
                      </a:r>
                      <a:endParaRPr lang="ru-RU" sz="1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6767.26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615.2055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649144936"/>
                  </a:ext>
                </a:extLst>
              </a:tr>
              <a:tr h="305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внутрішньої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медицини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№2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6739.47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612.6791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602947035"/>
                  </a:ext>
                </a:extLst>
              </a:tr>
              <a:tr h="334988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невідкладної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екстреної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медичної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допомоги</a:t>
                      </a:r>
                      <a:endParaRPr lang="ru-RU" sz="1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4971.84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552.4267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915961529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uk-UA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педіатрії №2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4400.08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488.8978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666677273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uk-UA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медичної реабілітації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3142.75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448.9643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02260067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внутрішньої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медицини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№1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3878.62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387.862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488355788"/>
                  </a:ext>
                </a:extLst>
              </a:tr>
              <a:tr h="339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первинної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медико-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санітарної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допомоги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загальної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практики-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сімейної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медицини</a:t>
                      </a:r>
                      <a:endParaRPr lang="ru-RU" sz="1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3856.22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385.622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387957549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дитячих хвороб з дитячою хірургією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8649.99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376.0865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506652740"/>
                  </a:ext>
                </a:extLst>
              </a:tr>
              <a:tr h="339815">
                <a:tc>
                  <a:txBody>
                    <a:bodyPr/>
                    <a:lstStyle/>
                    <a:p>
                      <a:pPr algn="l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інфекційних хвороб з епідеміологією, шкірними та венеричними хворобами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4844.92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372.6862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86003732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хірургії ННІ ПО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3378.09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337.809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79802607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загальної хірургії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3725.36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310.4467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48691640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неврології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1771.19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295.1983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158199933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акушерства та гінекології №2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1411.82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282.364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097858351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клінічної імунології, алергології та загального догляду за хворими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5210.36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274.2295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36544804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ортопедичної стоматології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3048.42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254.035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783081135"/>
                  </a:ext>
                </a:extLst>
              </a:tr>
              <a:tr h="18052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(КЛН) Кафедра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терапії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і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сімейної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9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медицини</a:t>
                      </a:r>
                      <a:r>
                        <a:rPr lang="ru-RU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ННІ ПО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2131.18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236.7978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578925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57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550362-3E73-46CD-A0C7-3A05FE2CD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860" y="116632"/>
            <a:ext cx="8229600" cy="1143000"/>
          </a:xfrm>
          <a:ln>
            <a:solidFill>
              <a:srgbClr val="002060"/>
            </a:solidFill>
          </a:ln>
        </p:spPr>
        <p:txBody>
          <a:bodyPr>
            <a:normAutofit fontScale="90000"/>
          </a:bodyPr>
          <a:lstStyle/>
          <a:p>
            <a:r>
              <a:rPr lang="uk-UA" dirty="0"/>
              <a:t>Рейтинг кафедр 2019</a:t>
            </a:r>
            <a:br>
              <a:rPr lang="uk-UA" dirty="0"/>
            </a:br>
            <a:r>
              <a:rPr lang="uk-UA" b="1" dirty="0"/>
              <a:t>Клінічні кафедри </a:t>
            </a:r>
          </a:p>
        </p:txBody>
      </p:sp>
      <p:graphicFrame>
        <p:nvGraphicFramePr>
          <p:cNvPr id="3" name="Таблиця 2">
            <a:extLst>
              <a:ext uri="{FF2B5EF4-FFF2-40B4-BE49-F238E27FC236}">
                <a16:creationId xmlns="" xmlns:a16="http://schemas.microsoft.com/office/drawing/2014/main" id="{3ABF19E8-A723-4906-90F6-F752DC55BA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248643"/>
              </p:ext>
            </p:extLst>
          </p:nvPr>
        </p:nvGraphicFramePr>
        <p:xfrm>
          <a:off x="191344" y="1412776"/>
          <a:ext cx="11809313" cy="518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73008">
                  <a:extLst>
                    <a:ext uri="{9D8B030D-6E8A-4147-A177-3AD203B41FA5}">
                      <a16:colId xmlns="" xmlns:a16="http://schemas.microsoft.com/office/drawing/2014/main" val="3258182989"/>
                    </a:ext>
                  </a:extLst>
                </a:gridCol>
                <a:gridCol w="1344150">
                  <a:extLst>
                    <a:ext uri="{9D8B030D-6E8A-4147-A177-3AD203B41FA5}">
                      <a16:colId xmlns="" xmlns:a16="http://schemas.microsoft.com/office/drawing/2014/main" val="3584187914"/>
                    </a:ext>
                  </a:extLst>
                </a:gridCol>
                <a:gridCol w="1392155">
                  <a:extLst>
                    <a:ext uri="{9D8B030D-6E8A-4147-A177-3AD203B41FA5}">
                      <a16:colId xmlns="" xmlns:a16="http://schemas.microsoft.com/office/drawing/2014/main" val="1023683164"/>
                    </a:ext>
                  </a:extLst>
                </a:gridCol>
              </a:tblGrid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(КЛН) Кафедра акушерства та </a:t>
                      </a:r>
                      <a:r>
                        <a:rPr lang="ru-RU" sz="2000" u="none" strike="noStrike" dirty="0" err="1">
                          <a:effectLst/>
                        </a:rPr>
                        <a:t>гінекології</a:t>
                      </a:r>
                      <a:r>
                        <a:rPr lang="ru-RU" sz="2000" u="none" strike="noStrike" dirty="0">
                          <a:effectLst/>
                        </a:rPr>
                        <a:t> №1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1851.92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231.49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491416388"/>
                  </a:ext>
                </a:extLst>
              </a:tr>
              <a:tr h="304484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(КЛН) Кафедра </a:t>
                      </a:r>
                      <a:r>
                        <a:rPr lang="ru-RU" sz="2000" u="none" strike="noStrike" dirty="0" err="1">
                          <a:effectLst/>
                        </a:rPr>
                        <a:t>онкології</a:t>
                      </a:r>
                      <a:r>
                        <a:rPr lang="ru-RU" sz="2000" u="none" strike="noStrike" dirty="0">
                          <a:effectLst/>
                        </a:rPr>
                        <a:t>, </a:t>
                      </a:r>
                      <a:r>
                        <a:rPr lang="ru-RU" sz="2000" u="none" strike="noStrike" dirty="0" err="1">
                          <a:effectLst/>
                        </a:rPr>
                        <a:t>променевої</a:t>
                      </a:r>
                      <a:r>
                        <a:rPr lang="ru-RU" sz="2000" u="none" strike="noStrike" dirty="0">
                          <a:effectLst/>
                        </a:rPr>
                        <a:t> </a:t>
                      </a:r>
                      <a:r>
                        <a:rPr lang="ru-RU" sz="2000" u="none" strike="noStrike" dirty="0" err="1">
                          <a:effectLst/>
                        </a:rPr>
                        <a:t>діагностики</a:t>
                      </a:r>
                      <a:r>
                        <a:rPr lang="ru-RU" sz="2000" u="none" strike="noStrike" dirty="0">
                          <a:effectLst/>
                        </a:rPr>
                        <a:t> і </a:t>
                      </a:r>
                      <a:r>
                        <a:rPr lang="ru-RU" sz="2000" u="none" strike="noStrike" dirty="0" err="1">
                          <a:effectLst/>
                        </a:rPr>
                        <a:t>терапії</a:t>
                      </a:r>
                      <a:r>
                        <a:rPr lang="ru-RU" sz="2000" u="none" strike="noStrike" dirty="0">
                          <a:effectLst/>
                        </a:rPr>
                        <a:t> та </a:t>
                      </a:r>
                      <a:r>
                        <a:rPr lang="ru-RU" sz="2000" u="none" strike="noStrike" dirty="0" err="1">
                          <a:effectLst/>
                        </a:rPr>
                        <a:t>радіаційної</a:t>
                      </a:r>
                      <a:r>
                        <a:rPr lang="ru-RU" sz="2000" u="none" strike="noStrike" dirty="0">
                          <a:effectLst/>
                        </a:rPr>
                        <a:t> </a:t>
                      </a:r>
                      <a:r>
                        <a:rPr lang="ru-RU" sz="2000" u="none" strike="noStrike" dirty="0" err="1">
                          <a:effectLst/>
                        </a:rPr>
                        <a:t>медицини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1871.79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207.9767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413255042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(КЛН) Кафедра </a:t>
                      </a:r>
                      <a:r>
                        <a:rPr lang="ru-RU" sz="2000" u="none" strike="noStrike" dirty="0" err="1">
                          <a:effectLst/>
                        </a:rPr>
                        <a:t>стоматології</a:t>
                      </a:r>
                      <a:r>
                        <a:rPr lang="ru-RU" sz="2000" u="none" strike="noStrike" dirty="0">
                          <a:effectLst/>
                        </a:rPr>
                        <a:t> ННІ ПО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1662.03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184.67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446053932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(КЛН) Кафедра акушерства та </a:t>
                      </a:r>
                      <a:r>
                        <a:rPr lang="ru-RU" sz="2000" u="none" strike="noStrike" dirty="0" err="1">
                          <a:effectLst/>
                        </a:rPr>
                        <a:t>гінекології</a:t>
                      </a:r>
                      <a:r>
                        <a:rPr lang="ru-RU" sz="2000" u="none" strike="noStrike" dirty="0">
                          <a:effectLst/>
                        </a:rPr>
                        <a:t> ННІ ПО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 dirty="0">
                          <a:effectLst/>
                        </a:rPr>
                        <a:t>1468.72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183.59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919451381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(КЛН) Кафедра травматології та ортопедії з військово-польовою хірургією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1258.3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179.7571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287415844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(КЛН) Кафедра пропедевтики </a:t>
                      </a:r>
                      <a:r>
                        <a:rPr lang="ru-RU" sz="2000" u="none" strike="noStrike" dirty="0" err="1">
                          <a:effectLst/>
                        </a:rPr>
                        <a:t>внутрішньої</a:t>
                      </a:r>
                      <a:r>
                        <a:rPr lang="ru-RU" sz="2000" u="none" strike="noStrike" dirty="0">
                          <a:effectLst/>
                        </a:rPr>
                        <a:t> </a:t>
                      </a:r>
                      <a:r>
                        <a:rPr lang="ru-RU" sz="2000" u="none" strike="noStrike" dirty="0" err="1">
                          <a:effectLst/>
                        </a:rPr>
                        <a:t>медицини</a:t>
                      </a:r>
                      <a:r>
                        <a:rPr lang="ru-RU" sz="2000" u="none" strike="noStrike" dirty="0">
                          <a:effectLst/>
                        </a:rPr>
                        <a:t> та </a:t>
                      </a:r>
                      <a:r>
                        <a:rPr lang="ru-RU" sz="2000" u="none" strike="noStrike" dirty="0" err="1">
                          <a:effectLst/>
                        </a:rPr>
                        <a:t>фтизіатрії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3009.89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177.0524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2241233846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(КЛН) Кафедра терапевтичної стоматології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2081.12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173.4267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648787326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 dirty="0">
                          <a:effectLst/>
                        </a:rPr>
                        <a:t>(КЛН) Кафедра дитячої стоматології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2573.47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171.5647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4065423129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(КЛН) Кафедра </a:t>
                      </a:r>
                      <a:r>
                        <a:rPr lang="ru-RU" sz="2000" u="none" strike="noStrike" dirty="0" err="1">
                          <a:effectLst/>
                        </a:rPr>
                        <a:t>внутрішньої</a:t>
                      </a:r>
                      <a:r>
                        <a:rPr lang="ru-RU" sz="2000" u="none" strike="noStrike" dirty="0">
                          <a:effectLst/>
                        </a:rPr>
                        <a:t> </a:t>
                      </a:r>
                      <a:r>
                        <a:rPr lang="ru-RU" sz="2000" u="none" strike="noStrike" dirty="0" err="1">
                          <a:effectLst/>
                        </a:rPr>
                        <a:t>медицини</a:t>
                      </a:r>
                      <a:r>
                        <a:rPr lang="ru-RU" sz="2000" u="none" strike="noStrike" dirty="0">
                          <a:effectLst/>
                        </a:rPr>
                        <a:t> №3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1842.24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167.4764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680308264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>
                          <a:effectLst/>
                        </a:rPr>
                        <a:t>(КЛН) Кафедра хірургії №2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 dirty="0">
                          <a:effectLst/>
                        </a:rPr>
                        <a:t>1169.35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167.05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508481272"/>
                  </a:ext>
                </a:extLst>
              </a:tr>
              <a:tr h="511209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>
                          <a:effectLst/>
                        </a:rPr>
                        <a:t>(КЛН) Кафедра хірургії №1 з урологією, малоінвазивною хірургією та нейрохірургією імені Л.Я. Ковальчука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 dirty="0">
                          <a:effectLst/>
                        </a:rPr>
                        <a:t>3375.31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160.729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625144541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(КЛН) Кафедра педіатрії ННІ ПО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 dirty="0">
                          <a:effectLst/>
                        </a:rPr>
                        <a:t>736.85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147.37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912101237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(КЛН) Кафедра психіатрії, наркології та медичної психології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 dirty="0">
                          <a:effectLst/>
                        </a:rPr>
                        <a:t>1196.9</a:t>
                      </a:r>
                      <a:endParaRPr lang="uk-UA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132.9889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859888356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(КЛН) Кафедра оториноларингології та офтальмології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1017.7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127.2125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498071924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>
                          <a:effectLst/>
                        </a:rPr>
                        <a:t>(КЛН) Кафедра хірургічної стоматології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1346.1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122.3727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450552449"/>
                  </a:ext>
                </a:extLst>
              </a:tr>
              <a:tr h="27158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u="none" strike="noStrike">
                          <a:effectLst/>
                        </a:rPr>
                        <a:t>(КЛН) Кафедра анестезіології та інтенсивної терапії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u="none" strike="noStrike">
                          <a:effectLst/>
                        </a:rPr>
                        <a:t>641.73</a:t>
                      </a:r>
                      <a:endParaRPr lang="uk-UA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u="none" strike="noStrike" dirty="0">
                          <a:effectLst/>
                        </a:rPr>
                        <a:t>106.955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3607118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663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611</Words>
  <Application>Microsoft Office PowerPoint</Application>
  <PresentationFormat>Широкий екран</PresentationFormat>
  <Paragraphs>178</Paragraphs>
  <Slides>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9" baseType="lpstr">
      <vt:lpstr>Arial</vt:lpstr>
      <vt:lpstr>Arial Black</vt:lpstr>
      <vt:lpstr>Calibri</vt:lpstr>
      <vt:lpstr>Тема Office</vt:lpstr>
      <vt:lpstr>Результати рейтингу кафедр  2019</vt:lpstr>
      <vt:lpstr>Рейтинг кафедр 2019 Теоретичні кафедри </vt:lpstr>
      <vt:lpstr>Рейтинг кафедр 2019 Теоретичні кафедри </vt:lpstr>
      <vt:lpstr>Рейтинг кафедр 2019 Клінічні кафедри </vt:lpstr>
      <vt:lpstr>Рейтинг кафедр 2019 Клінічні кафедри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Результати рейтингу  2018</dc:title>
  <dc:creator>Oksana Shevchuk</dc:creator>
  <cp:lastModifiedBy>admin</cp:lastModifiedBy>
  <cp:revision>50</cp:revision>
  <dcterms:created xsi:type="dcterms:W3CDTF">2019-01-28T21:47:36Z</dcterms:created>
  <dcterms:modified xsi:type="dcterms:W3CDTF">2020-01-29T15:56:33Z</dcterms:modified>
</cp:coreProperties>
</file>