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56E"/>
    <a:srgbClr val="006633"/>
    <a:srgbClr val="2E75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7463" autoAdjust="0"/>
  </p:normalViewPr>
  <p:slideViewPr>
    <p:cSldViewPr snapToGrid="0">
      <p:cViewPr varScale="1">
        <p:scale>
          <a:sx n="66" d="100"/>
          <a:sy n="66"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10/22/2025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10/22/2025</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10/22/2025</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rgbClr val="00656E"/>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205320" y="795070"/>
            <a:ext cx="2979712" cy="5339923"/>
          </a:xfrm>
          <a:prstGeom prst="rect">
            <a:avLst/>
          </a:prstGeom>
          <a:solidFill>
            <a:schemeClr val="bg1"/>
          </a:solidFill>
        </p:spPr>
        <p:txBody>
          <a:bodyPr wrap="square" rtlCol="0">
            <a:spAutoFit/>
          </a:bodyPr>
          <a:lstStyle/>
          <a:p>
            <a:r>
              <a:rPr lang="uk-UA" sz="1100" b="1" dirty="0"/>
              <a:t>Вступ. Актуальність проблематики</a:t>
            </a:r>
            <a:r>
              <a:rPr lang="en-US" sz="1100" dirty="0"/>
              <a:t>. </a:t>
            </a:r>
            <a:r>
              <a:rPr lang="uk-UA" sz="1100" dirty="0"/>
              <a:t/>
            </a:r>
            <a:br>
              <a:rPr lang="uk-UA" sz="1100" dirty="0"/>
            </a:br>
            <a:r>
              <a:rPr lang="uk-UA" sz="1100" dirty="0"/>
              <a:t>Пандемії й епідемії, воєнні конфлікти й природні лиха, як і низка інших позаштатних ситуацій, що постійно відбуваються у сучасному світі, вимагають налагодження дієвих способів і методів дистанційної взаємодії зацікавлених сторін, зокрема – постачальників і замовників у ланцюзі поставок. Одним із таких видів взаємодій є зовнішні аудити, які зазвичай називають «аудити другою стороною», тобто стороною, що має певний інтерес до діяльності організації. У таких випадках відділена взаємодія має бути організована таким чином, щоб забезпечити не меншу ефективність, ніж така ж робота офлайн.</a:t>
            </a:r>
          </a:p>
          <a:p>
            <a:r>
              <a:rPr lang="uk-UA" sz="1100" dirty="0"/>
              <a:t>Стосовно аудитів це передбачає визначення методів результативного й ефективного проведення віртуального аудиту залежно від визначених цілей, сфери та критеріїв аудиту. Згідно із </a:t>
            </a:r>
            <a:r>
              <a:rPr lang="en-US" sz="1100" dirty="0"/>
              <a:t>ISO 19011:2018 </a:t>
            </a:r>
            <a:r>
              <a:rPr lang="uk-UA" sz="1100" dirty="0"/>
              <a:t>та </a:t>
            </a:r>
            <a:r>
              <a:rPr lang="en-US" sz="1100" dirty="0"/>
              <a:t>PIC/S Guidance on remote assessments</a:t>
            </a:r>
            <a:r>
              <a:rPr lang="uk-UA" sz="1100" dirty="0"/>
              <a:t> аудит може бути проведено цілком дистанційно чи комбіновано, але використання обраних методів має бути відповідно врівноважено, ґрунтуючись, серед іншого, на врахуванні пов’язаних ризиків та можливостей</a:t>
            </a:r>
            <a:r>
              <a:rPr lang="ru-RU" sz="1100" dirty="0"/>
              <a:t>. Не </a:t>
            </a:r>
            <a:r>
              <a:rPr lang="uk-UA" sz="1100" dirty="0"/>
              <a:t>дивлячись</a:t>
            </a:r>
            <a:r>
              <a:rPr lang="ru-RU" sz="1100" dirty="0"/>
              <a:t> на </a:t>
            </a:r>
            <a:r>
              <a:rPr lang="uk-UA" sz="1100" dirty="0"/>
              <a:t>широку практику застосування дистанційних аудитів (ДА), як зовнішніх, так і внутрішніх, методологія проведення таких заходів досліджена мало і не вичерпно</a:t>
            </a:r>
            <a:r>
              <a:rPr lang="ru-RU" sz="1100" dirty="0"/>
              <a:t>.</a:t>
            </a:r>
            <a:endParaRPr lang="en-US" sz="1100" dirty="0"/>
          </a:p>
        </p:txBody>
      </p:sp>
      <p:sp>
        <p:nvSpPr>
          <p:cNvPr id="18" name="TextBox 17">
            <a:extLst>
              <a:ext uri="{FF2B5EF4-FFF2-40B4-BE49-F238E27FC236}">
                <a16:creationId xmlns:a16="http://schemas.microsoft.com/office/drawing/2014/main" id="{BBECEE13-3D23-4FAB-8146-18AE324BDF00}"/>
              </a:ext>
            </a:extLst>
          </p:cNvPr>
          <p:cNvSpPr txBox="1"/>
          <p:nvPr/>
        </p:nvSpPr>
        <p:spPr>
          <a:xfrm>
            <a:off x="3275920" y="798873"/>
            <a:ext cx="2820080" cy="2123658"/>
          </a:xfrm>
          <a:prstGeom prst="rect">
            <a:avLst/>
          </a:prstGeom>
          <a:solidFill>
            <a:schemeClr val="bg1"/>
          </a:solidFill>
        </p:spPr>
        <p:txBody>
          <a:bodyPr wrap="square" rtlCol="0">
            <a:spAutoFit/>
          </a:bodyPr>
          <a:lstStyle/>
          <a:p>
            <a:r>
              <a:rPr lang="uk-UA" sz="1100" b="1" dirty="0"/>
              <a:t>Методологія, методи дослідження.</a:t>
            </a:r>
            <a:r>
              <a:rPr lang="en-US" sz="1100" dirty="0"/>
              <a:t> </a:t>
            </a:r>
            <a:r>
              <a:rPr lang="uk-UA" sz="1100" dirty="0"/>
              <a:t/>
            </a:r>
            <a:br>
              <a:rPr lang="uk-UA" sz="1100" dirty="0"/>
            </a:br>
            <a:r>
              <a:rPr lang="uk-UA" sz="1100" dirty="0"/>
              <a:t>У процесі дослідження організаційних аспектів ДА систем управління якістю фармацевтичних підприємств було застосовано комплекс наукових підходів і методів: системний підхід, порівняльний аналіз, контент-аналіз нормативно-правових документів, опитування (анкетування) та експертне інтерв’ювання фахівців з якості, аудиторів і представників фармацевтичних компаній, метод моделювання, </a:t>
            </a:r>
            <a:r>
              <a:rPr lang="en-US" sz="1100" dirty="0"/>
              <a:t>SWOT-</a:t>
            </a:r>
            <a:r>
              <a:rPr lang="uk-UA" sz="1100" dirty="0"/>
              <a:t>аналіз.</a:t>
            </a:r>
            <a:endParaRPr lang="en-US" sz="1100" dirty="0"/>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rgbClr val="00656E"/>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de-DE" sz="1100" dirty="0">
                <a:solidFill>
                  <a:schemeClr val="bg1"/>
                </a:solidFill>
                <a:sym typeface="Times New Roman" charset="0"/>
              </a:rPr>
              <a:t>Copyright © 202</a:t>
            </a:r>
            <a:r>
              <a:rPr lang="uk-UA" sz="1100" dirty="0">
                <a:solidFill>
                  <a:schemeClr val="bg1"/>
                </a:solidFill>
                <a:sym typeface="Times New Roman" charset="0"/>
              </a:rPr>
              <a:t>5</a:t>
            </a:r>
            <a:r>
              <a:rPr lang="de-DE" sz="1100" dirty="0">
                <a:solidFill>
                  <a:schemeClr val="bg1"/>
                </a:solidFill>
                <a:sym typeface="Times New Roman" charset="0"/>
              </a:rPr>
              <a:t> </a:t>
            </a:r>
            <a:br>
              <a:rPr lang="de-DE" sz="1100" dirty="0">
                <a:solidFill>
                  <a:schemeClr val="bg1"/>
                </a:solidFill>
                <a:sym typeface="Times New Roman" charset="0"/>
              </a:rPr>
            </a:br>
            <a:r>
              <a:rPr lang="uk-UA" sz="1100" dirty="0">
                <a:solidFill>
                  <a:schemeClr val="bg1"/>
                </a:solidFill>
                <a:sym typeface="Times New Roman" charset="0"/>
              </a:rPr>
              <a:t>Лебединець В. О.</a:t>
            </a:r>
          </a:p>
        </p:txBody>
      </p:sp>
      <p:sp>
        <p:nvSpPr>
          <p:cNvPr id="22" name="TextBox 21">
            <a:extLst>
              <a:ext uri="{FF2B5EF4-FFF2-40B4-BE49-F238E27FC236}">
                <a16:creationId xmlns:a16="http://schemas.microsoft.com/office/drawing/2014/main" id="{3C99F2F0-15B4-4D54-8C57-A2FE9C565C15}"/>
              </a:ext>
            </a:extLst>
          </p:cNvPr>
          <p:cNvSpPr txBox="1"/>
          <p:nvPr/>
        </p:nvSpPr>
        <p:spPr>
          <a:xfrm>
            <a:off x="5998029" y="798873"/>
            <a:ext cx="3159091" cy="2123658"/>
          </a:xfrm>
          <a:prstGeom prst="rect">
            <a:avLst/>
          </a:prstGeom>
          <a:solidFill>
            <a:schemeClr val="bg1"/>
          </a:solidFill>
        </p:spPr>
        <p:txBody>
          <a:bodyPr wrap="square" rtlCol="0">
            <a:spAutoFit/>
          </a:bodyPr>
          <a:lstStyle/>
          <a:p>
            <a:pPr algn="just"/>
            <a:r>
              <a:rPr lang="uk-UA" sz="1100" b="1" dirty="0"/>
              <a:t>Виклад основного матеріалу.</a:t>
            </a:r>
          </a:p>
          <a:p>
            <a:r>
              <a:rPr lang="uk-UA" sz="1100" dirty="0"/>
              <a:t>Віртуальні аудити проводять, коли організація виконує роботу чи надає послугу за допомогою онлайнового середовища, що дає змогу особам незалежно від фізичного розташування виконувати процеси. Аудитування віртуального місця розташування іноді називають віртуальним аудитом. Під дистанційними аудитами розуміють використання технології для збирання інформації, проведення опитування представників об’єкта аудиту тощо, коли методи «віч-на-віч» неможливі чи небажані. </a:t>
            </a:r>
            <a:endParaRPr lang="en-US" sz="1100" dirty="0"/>
          </a:p>
        </p:txBody>
      </p:sp>
      <p:sp>
        <p:nvSpPr>
          <p:cNvPr id="23" name="TextBox 22">
            <a:extLst>
              <a:ext uri="{FF2B5EF4-FFF2-40B4-BE49-F238E27FC236}">
                <a16:creationId xmlns:a16="http://schemas.microsoft.com/office/drawing/2014/main" id="{074674FE-9BDF-4EF2-9940-A573905785E5}"/>
              </a:ext>
            </a:extLst>
          </p:cNvPr>
          <p:cNvSpPr txBox="1"/>
          <p:nvPr/>
        </p:nvSpPr>
        <p:spPr>
          <a:xfrm>
            <a:off x="9185092" y="798873"/>
            <a:ext cx="2979712" cy="2123658"/>
          </a:xfrm>
          <a:prstGeom prst="rect">
            <a:avLst/>
          </a:prstGeom>
          <a:solidFill>
            <a:schemeClr val="bg1"/>
          </a:solidFill>
        </p:spPr>
        <p:txBody>
          <a:bodyPr wrap="square" rtlCol="0">
            <a:spAutoFit/>
          </a:bodyPr>
          <a:lstStyle/>
          <a:p>
            <a:r>
              <a:rPr lang="uk-UA" sz="1100" b="1" dirty="0"/>
              <a:t>Висновки, обговорення</a:t>
            </a:r>
            <a:r>
              <a:rPr lang="uk-UA" sz="1100" dirty="0"/>
              <a:t>.</a:t>
            </a:r>
            <a:r>
              <a:rPr lang="en-US" sz="1100" dirty="0"/>
              <a:t> </a:t>
            </a:r>
            <a:r>
              <a:rPr lang="ru-RU" sz="1100" dirty="0"/>
              <a:t>Дистанційне </a:t>
            </a:r>
            <a:r>
              <a:rPr lang="uk-UA" sz="1100" dirty="0"/>
              <a:t>аудитування пов’язане зі специфічними ризиками, для мінімізації яких потрібне використання чітко оговорених та узгоджених залученими сторонами протоколів дистанційного доступу, зокрема: програмного забезпечення, технічних пристроїв, методів аудиту тощо. Дистанційний формат також передбачає застосування дещо відмінних технологій проведення аудиту, яка необхідно добре опанувати для досягнення </a:t>
            </a:r>
            <a:r>
              <a:rPr lang="uk-UA" sz="1100" noProof="0" dirty="0"/>
              <a:t>цілей аудиту </a:t>
            </a:r>
            <a:r>
              <a:rPr lang="ru-RU" sz="1100" dirty="0"/>
              <a:t>та </a:t>
            </a:r>
            <a:r>
              <a:rPr lang="uk-UA" sz="1100" noProof="0" dirty="0"/>
              <a:t>отримання всіх переваг, що може дати </a:t>
            </a:r>
            <a:r>
              <a:rPr lang="ru-RU" sz="1100" dirty="0"/>
              <a:t>ДА.</a:t>
            </a:r>
            <a:endParaRPr lang="uk-UA"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236873"/>
            <a:ext cx="3762853" cy="54893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nSpc>
                <a:spcPct val="110000"/>
              </a:lnSpc>
              <a:defRPr/>
            </a:pPr>
            <a:r>
              <a:rPr lang="en-US" sz="1200" dirty="0">
                <a:solidFill>
                  <a:schemeClr val="bg1"/>
                </a:solidFill>
                <a:cs typeface="Helvetica"/>
                <a:sym typeface="Times New Roman" charset="0"/>
              </a:rPr>
              <a:t>https://orcid.org/0000-0003-1676-0592</a:t>
            </a:r>
            <a:endParaRPr lang="uk-UA" sz="1200" dirty="0">
              <a:solidFill>
                <a:schemeClr val="bg1"/>
              </a:solidFill>
              <a:cs typeface="Helvetica"/>
              <a:sym typeface="Times New Roman" charset="0"/>
            </a:endParaRPr>
          </a:p>
          <a:p>
            <a:pPr>
              <a:lnSpc>
                <a:spcPct val="110000"/>
              </a:lnSpc>
              <a:defRPr/>
            </a:pPr>
            <a:r>
              <a:rPr lang="de-DE" sz="1200" dirty="0">
                <a:solidFill>
                  <a:schemeClr val="bg1"/>
                </a:solidFill>
                <a:cs typeface="Helvetica"/>
              </a:rPr>
              <a:t>lebedynets@nuph.edu.ua</a:t>
            </a:r>
          </a:p>
        </p:txBody>
      </p:sp>
      <p:sp>
        <p:nvSpPr>
          <p:cNvPr id="5" name="Прямоугольник 4"/>
          <p:cNvSpPr/>
          <p:nvPr/>
        </p:nvSpPr>
        <p:spPr>
          <a:xfrm>
            <a:off x="2658139" y="69680"/>
            <a:ext cx="6060559" cy="569387"/>
          </a:xfrm>
          <a:prstGeom prst="rect">
            <a:avLst/>
          </a:prstGeom>
        </p:spPr>
        <p:txBody>
          <a:bodyPr wrap="square">
            <a:spAutoFit/>
          </a:bodyPr>
          <a:lstStyle/>
          <a:p>
            <a:pPr algn="ctr"/>
            <a:r>
              <a:rPr lang="uk-UA" sz="1100" b="1" cap="all" noProof="0" dirty="0">
                <a:solidFill>
                  <a:schemeClr val="bg1"/>
                </a:solidFill>
                <a:effectLst>
                  <a:outerShdw blurRad="50800" dist="50800" dir="13560000" sx="0" sy="0" algn="ctr">
                    <a:srgbClr val="000000">
                      <a:alpha val="43130"/>
                    </a:srgbClr>
                  </a:outerShdw>
                </a:effectLst>
              </a:rPr>
              <a:t>Деякі аспекти проведення аудитів систем управління якістю</a:t>
            </a:r>
          </a:p>
          <a:p>
            <a:pPr algn="ctr"/>
            <a:r>
              <a:rPr lang="ru-RU" sz="1100" b="1" cap="all" dirty="0">
                <a:solidFill>
                  <a:schemeClr val="bg1"/>
                </a:solidFill>
                <a:effectLst>
                  <a:outerShdw blurRad="50800" dist="50800" dir="13560000" sx="0" sy="0" algn="ctr">
                    <a:srgbClr val="000000">
                      <a:alpha val="43130"/>
                    </a:srgbClr>
                  </a:outerShdw>
                </a:effectLst>
              </a:rPr>
              <a:t>у </a:t>
            </a:r>
            <a:r>
              <a:rPr lang="uk-UA" sz="1100" b="1" cap="all" noProof="0" dirty="0">
                <a:solidFill>
                  <a:schemeClr val="bg1"/>
                </a:solidFill>
                <a:effectLst>
                  <a:outerShdw blurRad="50800" dist="50800" dir="13560000" sx="0" sy="0" algn="ctr">
                    <a:srgbClr val="000000">
                      <a:alpha val="43130"/>
                    </a:srgbClr>
                  </a:outerShdw>
                </a:effectLst>
              </a:rPr>
              <a:t>дистанційному форматі</a:t>
            </a:r>
            <a:endParaRPr lang="ru-UA" sz="1100" b="1" cap="all" dirty="0">
              <a:solidFill>
                <a:schemeClr val="bg1"/>
              </a:solidFill>
              <a:effectLst>
                <a:outerShdw blurRad="50800" dist="50800" dir="13560000" sx="0" sy="0" algn="ctr">
                  <a:srgbClr val="000000">
                    <a:alpha val="43130"/>
                  </a:srgbClr>
                </a:outerShdw>
              </a:effectLst>
            </a:endParaRPr>
          </a:p>
          <a:p>
            <a:pPr algn="ctr"/>
            <a:r>
              <a:rPr lang="uk-UA" sz="900" dirty="0">
                <a:solidFill>
                  <a:schemeClr val="bg1"/>
                </a:solidFill>
              </a:rPr>
              <a:t>Лебединець В. О., кафедра фармацевтичної технології, стандартизації та сертифікації ліків ІПКСФ НФаУ</a:t>
            </a:r>
            <a:endParaRPr lang="en-US" altLang="en-US" sz="900" dirty="0">
              <a:solidFill>
                <a:schemeClr val="bg1"/>
              </a:solidFill>
            </a:endParaRPr>
          </a:p>
        </p:txBody>
      </p:sp>
      <p:sp>
        <p:nvSpPr>
          <p:cNvPr id="28" name="TextBox 27"/>
          <p:cNvSpPr txBox="1"/>
          <p:nvPr/>
        </p:nvSpPr>
        <p:spPr>
          <a:xfrm>
            <a:off x="98148" y="76861"/>
            <a:ext cx="2708847" cy="461665"/>
          </a:xfrm>
          <a:prstGeom prst="rect">
            <a:avLst/>
          </a:prstGeom>
          <a:noFill/>
        </p:spPr>
        <p:txBody>
          <a:bodyPr wrap="square" rtlCol="0">
            <a:spAutoFit/>
          </a:bodyPr>
          <a:lstStyle/>
          <a:p>
            <a:r>
              <a:rPr lang="ru-RU" sz="1200" dirty="0">
                <a:solidFill>
                  <a:schemeClr val="bg1"/>
                </a:solidFill>
                <a:latin typeface="Adventure" panose="02000503020000020003" pitchFamily="2" charset="0"/>
              </a:rPr>
              <a:t>І</a:t>
            </a:r>
            <a:r>
              <a:rPr lang="en-US" sz="1200" dirty="0">
                <a:solidFill>
                  <a:schemeClr val="bg1"/>
                </a:solidFill>
                <a:latin typeface="Calibri" panose="020F0502020204030204" pitchFamily="34" charset="0"/>
              </a:rPr>
              <a:t>V</a:t>
            </a:r>
            <a:r>
              <a:rPr lang="ru-RU" sz="1200" dirty="0">
                <a:solidFill>
                  <a:schemeClr val="bg1"/>
                </a:solidFill>
                <a:latin typeface="Calibri" panose="020F0502020204030204" pitchFamily="34" charset="0"/>
              </a:rPr>
              <a:t> </a:t>
            </a:r>
            <a:r>
              <a:rPr lang="uk-UA" sz="1200" noProof="0" dirty="0">
                <a:solidFill>
                  <a:schemeClr val="bg1"/>
                </a:solidFill>
                <a:latin typeface="Calibri" panose="020F0502020204030204" pitchFamily="34" charset="0"/>
              </a:rPr>
              <a:t>Науково-практична</a:t>
            </a:r>
            <a:r>
              <a:rPr lang="ru-RU" sz="1200" dirty="0">
                <a:solidFill>
                  <a:schemeClr val="bg1"/>
                </a:solidFill>
                <a:latin typeface="Calibri" panose="020F0502020204030204" pitchFamily="34" charset="0"/>
              </a:rPr>
              <a:t> internet-</a:t>
            </a:r>
            <a:br>
              <a:rPr lang="ru-RU" sz="1200" dirty="0">
                <a:solidFill>
                  <a:schemeClr val="bg1"/>
                </a:solidFill>
                <a:latin typeface="Calibri" panose="020F0502020204030204" pitchFamily="34" charset="0"/>
              </a:rPr>
            </a:br>
            <a:r>
              <a:rPr lang="uk-UA" sz="1200" noProof="0" dirty="0">
                <a:solidFill>
                  <a:schemeClr val="bg1"/>
                </a:solidFill>
                <a:latin typeface="Calibri" panose="020F0502020204030204" pitchFamily="34" charset="0"/>
              </a:rPr>
              <a:t>конференція з міжнародною участю</a:t>
            </a:r>
            <a:endParaRPr lang="ru-RU" sz="1200" dirty="0">
              <a:solidFill>
                <a:schemeClr val="bg1"/>
              </a:solidFill>
              <a:latin typeface="Calibri" panose="020F0502020204030204" pitchFamily="34" charset="0"/>
            </a:endParaRPr>
          </a:p>
        </p:txBody>
      </p:sp>
      <p:sp>
        <p:nvSpPr>
          <p:cNvPr id="29" name="Прямоугольник 28"/>
          <p:cNvSpPr/>
          <p:nvPr/>
        </p:nvSpPr>
        <p:spPr>
          <a:xfrm>
            <a:off x="8548070" y="43544"/>
            <a:ext cx="3622158" cy="553998"/>
          </a:xfrm>
          <a:prstGeom prst="rect">
            <a:avLst/>
          </a:prstGeom>
        </p:spPr>
        <p:txBody>
          <a:bodyPr wrap="square">
            <a:spAutoFit/>
          </a:bodyPr>
          <a:lstStyle/>
          <a:p>
            <a:pPr algn="ctr"/>
            <a:r>
              <a:rPr lang="uk-UA" sz="1000" b="1" dirty="0">
                <a:solidFill>
                  <a:schemeClr val="bg1"/>
                </a:solidFill>
                <a:latin typeface="+mj-lt"/>
                <a:ea typeface="Champagne &amp; Limousines" panose="020B0502020202020204" pitchFamily="34" charset="0"/>
              </a:rPr>
              <a:t>ПІДГОТОВКА СПЕЦІАЛІСТІВ ФАРМАЦІЇ В</a:t>
            </a:r>
          </a:p>
          <a:p>
            <a:pPr algn="ctr"/>
            <a:r>
              <a:rPr lang="uk-UA" sz="1000" b="1" dirty="0">
                <a:solidFill>
                  <a:schemeClr val="bg1"/>
                </a:solidFill>
                <a:latin typeface="+mj-lt"/>
                <a:ea typeface="Champagne &amp; Limousines" panose="020B0502020202020204" pitchFamily="34" charset="0"/>
              </a:rPr>
              <a:t> РАМКАХ КОНЦЕПЦІЇ «НАВЧАННЯ ПРОТЯГОМ ЖИТТЯ </a:t>
            </a:r>
          </a:p>
          <a:p>
            <a:pPr algn="ctr"/>
            <a:r>
              <a:rPr lang="uk-UA" sz="1000" b="1" dirty="0">
                <a:solidFill>
                  <a:schemeClr val="bg1"/>
                </a:solidFill>
                <a:latin typeface="+mj-lt"/>
                <a:ea typeface="Champagne &amp; Limousines" panose="020B0502020202020204" pitchFamily="34" charset="0"/>
              </a:rPr>
              <a:t>(LIFE LONG LEARNING)»: НАУКА, ОСВІТА, ПРАКТИКА</a:t>
            </a:r>
            <a:r>
              <a:rPr lang="ru-UA" sz="1000" b="1" dirty="0">
                <a:solidFill>
                  <a:schemeClr val="bg1"/>
                </a:solidFill>
                <a:latin typeface="+mj-lt"/>
                <a:ea typeface="Champagne &amp; Limousines" panose="020B0502020202020204" pitchFamily="34" charset="0"/>
              </a:rPr>
              <a:t>, </a:t>
            </a:r>
            <a:r>
              <a:rPr lang="uk-UA" sz="1000" b="1" dirty="0">
                <a:solidFill>
                  <a:schemeClr val="bg1"/>
                </a:solidFill>
                <a:latin typeface="+mj-lt"/>
                <a:ea typeface="Champagne &amp; Limousines" panose="020B0502020202020204" pitchFamily="34" charset="0"/>
              </a:rPr>
              <a:t>2</a:t>
            </a:r>
            <a:r>
              <a:rPr lang="ru-UA" sz="1000" b="1" dirty="0">
                <a:solidFill>
                  <a:schemeClr val="bg1"/>
                </a:solidFill>
                <a:latin typeface="+mj-lt"/>
                <a:ea typeface="Champagne &amp; Limousines" panose="020B0502020202020204" pitchFamily="34" charset="0"/>
              </a:rPr>
              <a:t>1</a:t>
            </a:r>
            <a:r>
              <a:rPr lang="uk-UA" sz="1000" b="1" dirty="0">
                <a:solidFill>
                  <a:schemeClr val="bg1"/>
                </a:solidFill>
                <a:latin typeface="+mj-lt"/>
                <a:ea typeface="Champagne &amp; Limousines" panose="020B0502020202020204" pitchFamily="34" charset="0"/>
              </a:rPr>
              <a:t>.</a:t>
            </a:r>
            <a:r>
              <a:rPr lang="ru-UA" sz="1000" b="1" dirty="0">
                <a:solidFill>
                  <a:schemeClr val="bg1"/>
                </a:solidFill>
                <a:latin typeface="+mj-lt"/>
                <a:ea typeface="Champagne &amp; Limousines" panose="020B0502020202020204" pitchFamily="34" charset="0"/>
              </a:rPr>
              <a:t>11</a:t>
            </a:r>
            <a:r>
              <a:rPr lang="uk-UA" sz="1000" b="1" dirty="0">
                <a:solidFill>
                  <a:schemeClr val="bg1"/>
                </a:solidFill>
                <a:latin typeface="+mj-lt"/>
                <a:ea typeface="Champagne &amp; Limousines" panose="020B0502020202020204" pitchFamily="34" charset="0"/>
              </a:rPr>
              <a:t>.2025</a:t>
            </a:r>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29197" y="6257504"/>
            <a:ext cx="559715" cy="579865"/>
          </a:xfrm>
          <a:prstGeom prst="rect">
            <a:avLst/>
          </a:prstGeom>
        </p:spPr>
      </p:pic>
      <p:graphicFrame>
        <p:nvGraphicFramePr>
          <p:cNvPr id="16" name="Таблица 15"/>
          <p:cNvGraphicFramePr>
            <a:graphicFrameLocks noGrp="1"/>
          </p:cNvGraphicFramePr>
          <p:nvPr>
            <p:extLst>
              <p:ext uri="{D42A27DB-BD31-4B8C-83A1-F6EECF244321}">
                <p14:modId xmlns:p14="http://schemas.microsoft.com/office/powerpoint/2010/main" val="3906995130"/>
              </p:ext>
            </p:extLst>
          </p:nvPr>
        </p:nvGraphicFramePr>
        <p:xfrm>
          <a:off x="3185032" y="3066541"/>
          <a:ext cx="8732051" cy="3017505"/>
        </p:xfrm>
        <a:graphic>
          <a:graphicData uri="http://schemas.openxmlformats.org/drawingml/2006/table">
            <a:tbl>
              <a:tblPr>
                <a:tableStyleId>{D27102A9-8310-4765-A935-A1911B00CA55}</a:tableStyleId>
              </a:tblPr>
              <a:tblGrid>
                <a:gridCol w="3353228">
                  <a:extLst>
                    <a:ext uri="{9D8B030D-6E8A-4147-A177-3AD203B41FA5}">
                      <a16:colId xmlns:a16="http://schemas.microsoft.com/office/drawing/2014/main" val="528132157"/>
                    </a:ext>
                  </a:extLst>
                </a:gridCol>
                <a:gridCol w="5378823">
                  <a:extLst>
                    <a:ext uri="{9D8B030D-6E8A-4147-A177-3AD203B41FA5}">
                      <a16:colId xmlns:a16="http://schemas.microsoft.com/office/drawing/2014/main" val="162577283"/>
                    </a:ext>
                  </a:extLst>
                </a:gridCol>
              </a:tblGrid>
              <a:tr h="232071">
                <a:tc>
                  <a:txBody>
                    <a:bodyPr/>
                    <a:lstStyle/>
                    <a:p>
                      <a:pPr algn="ctr"/>
                      <a:r>
                        <a:rPr lang="uk-UA" sz="1100" b="1" dirty="0"/>
                        <a:t>Деякі ризики дистанційного аудиту</a:t>
                      </a:r>
                    </a:p>
                  </a:txBody>
                  <a:tcPr marL="58018" marR="58018" marT="29009" marB="29009" anchor="ctr"/>
                </a:tc>
                <a:tc>
                  <a:txBody>
                    <a:bodyPr/>
                    <a:lstStyle/>
                    <a:p>
                      <a:pPr algn="ctr"/>
                      <a:r>
                        <a:rPr lang="uk-UA" sz="1100" b="1" dirty="0"/>
                        <a:t>Шляхи мінімізації</a:t>
                      </a:r>
                      <a:r>
                        <a:rPr lang="uk-UA" sz="1100" b="1" baseline="0" dirty="0"/>
                        <a:t> ризиків</a:t>
                      </a:r>
                      <a:endParaRPr lang="uk-UA" sz="1100" b="1" dirty="0"/>
                    </a:p>
                  </a:txBody>
                  <a:tcPr marL="58018" marR="58018" marT="29009" marB="29009" anchor="ctr"/>
                </a:tc>
                <a:extLst>
                  <a:ext uri="{0D108BD9-81ED-4DB2-BD59-A6C34878D82A}">
                    <a16:rowId xmlns:a16="http://schemas.microsoft.com/office/drawing/2014/main" val="1520303133"/>
                  </a:ext>
                </a:extLst>
              </a:tr>
              <a:tr h="406125">
                <a:tc>
                  <a:txBody>
                    <a:bodyPr/>
                    <a:lstStyle/>
                    <a:p>
                      <a:r>
                        <a:rPr lang="ru-RU" sz="1100" dirty="0">
                          <a:sym typeface="Wingdings" panose="05000000000000000000" pitchFamily="2" charset="2"/>
                        </a:rPr>
                        <a:t></a:t>
                      </a:r>
                      <a:r>
                        <a:rPr lang="ru-RU" sz="1100" dirty="0"/>
                        <a:t> </a:t>
                      </a:r>
                      <a:r>
                        <a:rPr lang="uk-UA" sz="1100" noProof="0" dirty="0"/>
                        <a:t>Обмежений доступ до приміщень і документації</a:t>
                      </a:r>
                      <a:endParaRPr lang="ru-RU" sz="1100" b="0" dirty="0"/>
                    </a:p>
                  </a:txBody>
                  <a:tcPr marL="58018" marR="58018" marT="29009" marB="29009"/>
                </a:tc>
                <a:tc>
                  <a:txBody>
                    <a:bodyPr/>
                    <a:lstStyle/>
                    <a:p>
                      <a:r>
                        <a:rPr lang="uk-UA" sz="1100" noProof="0" dirty="0"/>
                        <a:t>Використання відеотурів у режимі реального часу, попереднє надання аудиторам електронних документів</a:t>
                      </a:r>
                    </a:p>
                  </a:txBody>
                  <a:tcPr marL="58018" marR="58018" marT="29009" marB="29009"/>
                </a:tc>
                <a:extLst>
                  <a:ext uri="{0D108BD9-81ED-4DB2-BD59-A6C34878D82A}">
                    <a16:rowId xmlns:a16="http://schemas.microsoft.com/office/drawing/2014/main" val="2389657447"/>
                  </a:ext>
                </a:extLst>
              </a:tr>
              <a:tr h="371218">
                <a:tc>
                  <a:txBody>
                    <a:bodyPr/>
                    <a:lstStyle/>
                    <a:p>
                      <a:r>
                        <a:rPr lang="uk-UA" sz="1100" dirty="0"/>
                        <a:t>📡 </a:t>
                      </a:r>
                      <a:r>
                        <a:rPr lang="uk-UA" sz="1100" noProof="0" dirty="0"/>
                        <a:t>Нестабільне інтернет-з'єднання або технічні збої</a:t>
                      </a:r>
                      <a:endParaRPr lang="uk-UA" sz="1100" b="0" dirty="0"/>
                    </a:p>
                  </a:txBody>
                  <a:tcPr marL="58018" marR="58018" marT="29009" marB="29009"/>
                </a:tc>
                <a:tc>
                  <a:txBody>
                    <a:bodyPr/>
                    <a:lstStyle/>
                    <a:p>
                      <a:r>
                        <a:rPr lang="uk-UA" sz="1100" noProof="0" dirty="0"/>
                        <a:t>Проведення технічного тестування зв’язку перед аудитом, підготовка резервного каналу зв’язку</a:t>
                      </a:r>
                    </a:p>
                  </a:txBody>
                  <a:tcPr marL="58018" marR="58018" marT="29009" marB="29009"/>
                </a:tc>
                <a:extLst>
                  <a:ext uri="{0D108BD9-81ED-4DB2-BD59-A6C34878D82A}">
                    <a16:rowId xmlns:a16="http://schemas.microsoft.com/office/drawing/2014/main" val="1970156205"/>
                  </a:ext>
                </a:extLst>
              </a:tr>
              <a:tr h="360414">
                <a:tc>
                  <a:txBody>
                    <a:bodyPr/>
                    <a:lstStyle/>
                    <a:p>
                      <a:r>
                        <a:rPr lang="ru-RU" sz="1100" dirty="0">
                          <a:sym typeface="Wingdings" panose="05000000000000000000" pitchFamily="2" charset="2"/>
                        </a:rPr>
                        <a:t></a:t>
                      </a:r>
                      <a:r>
                        <a:rPr lang="ru-RU" sz="1100" dirty="0"/>
                        <a:t> </a:t>
                      </a:r>
                      <a:r>
                        <a:rPr lang="uk-UA" sz="1100" noProof="0" dirty="0"/>
                        <a:t>Складність налагодження ефективної комунікації</a:t>
                      </a:r>
                      <a:endParaRPr lang="ru-RU" sz="1100" b="0" dirty="0"/>
                    </a:p>
                  </a:txBody>
                  <a:tcPr marL="58018" marR="58018" marT="29009" marB="29009"/>
                </a:tc>
                <a:tc>
                  <a:txBody>
                    <a:bodyPr/>
                    <a:lstStyle/>
                    <a:p>
                      <a:r>
                        <a:rPr lang="uk-UA" sz="1100" noProof="0" dirty="0"/>
                        <a:t>Призначення координатора аудиту з боку об’єкта аудиту, використання структурованого плану аудиту, своєчасна синхронізація запланованих заходів</a:t>
                      </a:r>
                    </a:p>
                  </a:txBody>
                  <a:tcPr marL="58018" marR="58018" marT="29009" marB="29009"/>
                </a:tc>
                <a:extLst>
                  <a:ext uri="{0D108BD9-81ED-4DB2-BD59-A6C34878D82A}">
                    <a16:rowId xmlns:a16="http://schemas.microsoft.com/office/drawing/2014/main" val="2481768073"/>
                  </a:ext>
                </a:extLst>
              </a:tr>
              <a:tr h="403398">
                <a:tc>
                  <a:txBody>
                    <a:bodyPr/>
                    <a:lstStyle/>
                    <a:p>
                      <a:r>
                        <a:rPr lang="ru-RU" sz="1100" dirty="0"/>
                        <a:t>🔒 </a:t>
                      </a:r>
                      <a:r>
                        <a:rPr lang="uk-UA" sz="1100" noProof="0" dirty="0"/>
                        <a:t>Порушення конфіденційності та безпеки даних</a:t>
                      </a:r>
                      <a:endParaRPr lang="ru-RU" sz="1100" b="0" dirty="0"/>
                    </a:p>
                  </a:txBody>
                  <a:tcPr marL="58018" marR="58018" marT="29009" marB="29009"/>
                </a:tc>
                <a:tc>
                  <a:txBody>
                    <a:bodyPr/>
                    <a:lstStyle/>
                    <a:p>
                      <a:r>
                        <a:rPr lang="uk-UA" sz="1100" noProof="0" dirty="0"/>
                        <a:t>Застосування захищених платформ для обміну інформацією, NDA, контроль доступу до файлів і відео-огляду</a:t>
                      </a:r>
                    </a:p>
                  </a:txBody>
                  <a:tcPr marL="58018" marR="58018" marT="29009" marB="29009"/>
                </a:tc>
                <a:extLst>
                  <a:ext uri="{0D108BD9-81ED-4DB2-BD59-A6C34878D82A}">
                    <a16:rowId xmlns:a16="http://schemas.microsoft.com/office/drawing/2014/main" val="615511280"/>
                  </a:ext>
                </a:extLst>
              </a:tr>
              <a:tr h="394445">
                <a:tc>
                  <a:txBody>
                    <a:bodyPr/>
                    <a:lstStyle/>
                    <a:p>
                      <a:r>
                        <a:rPr lang="ru-RU" sz="1100" dirty="0">
                          <a:sym typeface="Wingdings" panose="05000000000000000000" pitchFamily="2" charset="2"/>
                        </a:rPr>
                        <a:t></a:t>
                      </a:r>
                      <a:r>
                        <a:rPr lang="ru-RU" sz="1100" dirty="0"/>
                        <a:t> </a:t>
                      </a:r>
                      <a:r>
                        <a:rPr lang="uk-UA" sz="1100" noProof="0" dirty="0"/>
                        <a:t>Складність оцінювання реальної («живої») атмосфери й умови роботи на об’єкті аудиту</a:t>
                      </a:r>
                      <a:endParaRPr lang="ru-RU" sz="1100" b="0" dirty="0"/>
                    </a:p>
                  </a:txBody>
                  <a:tcPr marL="58018" marR="58018" marT="29009" marB="29009"/>
                </a:tc>
                <a:tc>
                  <a:txBody>
                    <a:bodyPr/>
                    <a:lstStyle/>
                    <a:p>
                      <a:r>
                        <a:rPr lang="uk-UA" sz="1100" noProof="0" dirty="0"/>
                        <a:t>Застосування прямих відеотрансляцій з виробництва, додаткові фото/відеоматеріали, перехресне опитування</a:t>
                      </a:r>
                    </a:p>
                  </a:txBody>
                  <a:tcPr marL="58018" marR="58018" marT="29009" marB="29009"/>
                </a:tc>
                <a:extLst>
                  <a:ext uri="{0D108BD9-81ED-4DB2-BD59-A6C34878D82A}">
                    <a16:rowId xmlns:a16="http://schemas.microsoft.com/office/drawing/2014/main" val="150384771"/>
                  </a:ext>
                </a:extLst>
              </a:tr>
              <a:tr h="388471">
                <a:tc>
                  <a:txBody>
                    <a:bodyPr/>
                    <a:lstStyle/>
                    <a:p>
                      <a:r>
                        <a:rPr lang="ru-RU" sz="1100" dirty="0"/>
                        <a:t>💻 </a:t>
                      </a:r>
                      <a:r>
                        <a:rPr lang="uk-UA" sz="1100" noProof="0" dirty="0"/>
                        <a:t>Недостатня</a:t>
                      </a:r>
                      <a:r>
                        <a:rPr lang="uk-UA" sz="1100" baseline="0" noProof="0" dirty="0"/>
                        <a:t> компетентність аудиторів (зважаючи на виражену специфіку </a:t>
                      </a:r>
                      <a:r>
                        <a:rPr lang="ru-RU" sz="1100" baseline="0" dirty="0"/>
                        <a:t>ДА)</a:t>
                      </a:r>
                      <a:endParaRPr lang="ru-RU" sz="1100" b="0" dirty="0"/>
                    </a:p>
                  </a:txBody>
                  <a:tcPr marL="58018" marR="58018" marT="29009" marB="29009"/>
                </a:tc>
                <a:tc>
                  <a:txBody>
                    <a:bodyPr/>
                    <a:lstStyle/>
                    <a:p>
                      <a:r>
                        <a:rPr lang="uk-UA" sz="1100" noProof="0" dirty="0"/>
                        <a:t>Навчання й стажування аудиторів за процедурами проведення дистанційних аудитів</a:t>
                      </a:r>
                    </a:p>
                  </a:txBody>
                  <a:tcPr marL="58018" marR="58018" marT="29009" marB="29009"/>
                </a:tc>
                <a:extLst>
                  <a:ext uri="{0D108BD9-81ED-4DB2-BD59-A6C34878D82A}">
                    <a16:rowId xmlns:a16="http://schemas.microsoft.com/office/drawing/2014/main" val="1750457807"/>
                  </a:ext>
                </a:extLst>
              </a:tr>
              <a:tr h="401572">
                <a:tc>
                  <a:txBody>
                    <a:bodyPr/>
                    <a:lstStyle/>
                    <a:p>
                      <a:r>
                        <a:rPr lang="ru-RU" sz="1100" dirty="0">
                          <a:sym typeface="Wingdings" panose="05000000000000000000" pitchFamily="2" charset="2"/>
                        </a:rPr>
                        <a:t></a:t>
                      </a:r>
                      <a:r>
                        <a:rPr lang="ru-RU" sz="1100" dirty="0"/>
                        <a:t> </a:t>
                      </a:r>
                      <a:r>
                        <a:rPr lang="uk-UA" sz="1100" noProof="0" dirty="0"/>
                        <a:t>Зростання часу на підготовку й проведення аудиту. Складна логістика, якщо учасники в різних країнах</a:t>
                      </a:r>
                      <a:endParaRPr lang="ru-RU" sz="1100" b="0" dirty="0"/>
                    </a:p>
                  </a:txBody>
                  <a:tcPr marL="58018" marR="58018" marT="29009" marB="29009"/>
                </a:tc>
                <a:tc>
                  <a:txBody>
                    <a:bodyPr/>
                    <a:lstStyle/>
                    <a:p>
                      <a:r>
                        <a:rPr lang="uk-UA" sz="1100" noProof="0" dirty="0"/>
                        <a:t>Впровадження зручних інформативних чек-листів, застосування автоматизованих інструментів збору інформації та аналізу зібраної доказової бази (зокрема</a:t>
                      </a:r>
                      <a:r>
                        <a:rPr lang="uk-UA" sz="1100" baseline="0" noProof="0" dirty="0"/>
                        <a:t> </a:t>
                      </a:r>
                      <a:r>
                        <a:rPr lang="uk-UA" sz="1100" noProof="0" dirty="0"/>
                        <a:t>ШІ)</a:t>
                      </a:r>
                    </a:p>
                  </a:txBody>
                  <a:tcPr marL="58018" marR="58018" marT="29009" marB="29009"/>
                </a:tc>
                <a:extLst>
                  <a:ext uri="{0D108BD9-81ED-4DB2-BD59-A6C34878D82A}">
                    <a16:rowId xmlns:a16="http://schemas.microsoft.com/office/drawing/2014/main" val="2244491824"/>
                  </a:ext>
                </a:extLst>
              </a:tr>
            </a:tbl>
          </a:graphicData>
        </a:graphic>
      </p:graphicFrame>
      <p:pic>
        <p:nvPicPr>
          <p:cNvPr id="15" name="Рисунок 14">
            <a:extLst>
              <a:ext uri="{FF2B5EF4-FFF2-40B4-BE49-F238E27FC236}">
                <a16:creationId xmlns:a16="http://schemas.microsoft.com/office/drawing/2014/main" id="{6D3B1925-D8FA-4E29-88FB-0B2369CC458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623786" y="6236873"/>
            <a:ext cx="677552" cy="621128"/>
          </a:xfrm>
          <a:prstGeom prst="rect">
            <a:avLst/>
          </a:prstGeom>
          <a:noFill/>
          <a:ln>
            <a:noFill/>
          </a:ln>
        </p:spPr>
      </p:pic>
      <p:pic>
        <p:nvPicPr>
          <p:cNvPr id="4" name="Рисунок 3"/>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1430739" y="6257504"/>
            <a:ext cx="631859" cy="618182"/>
          </a:xfrm>
          <a:prstGeom prst="rect">
            <a:avLst/>
          </a:prstGeom>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F2FBFC51FD170049B0BAD7D994C9EDFF" ma:contentTypeVersion="11" ma:contentTypeDescription="" ma:contentTypeScope="" ma:versionID="358c28113bd9e2ea42a8444872282255">
  <xsd:schema xmlns:xsd="http://www.w3.org/2001/XMLSchema" xmlns:xs="http://www.w3.org/2001/XMLSchema" xmlns:p="http://schemas.microsoft.com/office/2006/metadata/properties" xmlns:ns1="http://schemas.microsoft.com/sharepoint/v3" xmlns:ns2="eb3f7de7-c935-4ca6-a12c-1f73773710ec" xmlns:ns3="82e5732b-79c7-4dce-9d0e-3f92281aea22" targetNamespace="http://schemas.microsoft.com/office/2006/metadata/properties" ma:root="true" ma:fieldsID="71709fe62b84cc6d37ba4b2ba9b2e7e7" ns1:_="" ns2:_="" ns3:_="">
    <xsd:import namespace="http://schemas.microsoft.com/sharepoint/v3"/>
    <xsd:import namespace="eb3f7de7-c935-4ca6-a12c-1f73773710ec"/>
    <xsd:import namespace="82e5732b-79c7-4dce-9d0e-3f92281aea22"/>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1:_ip_UnifiedCompliancePolicyProperties" minOccurs="0"/>
                <xsd:element ref="ns1:_ip_UnifiedCompliancePolicyUIAc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2e5732b-79c7-4dce-9d0e-3f92281aea22"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DateTaken" ma:index="20" nillable="true" ma:displayName="MediaServiceDateTaken" ma:hidden="true" ma:internalName="MediaServiceDateTake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KenesDocumentTypeId xmlns="eb3f7de7-c935-4ca6-a12c-1f73773710ec" xsi:nil="true"/>
    <FolderID xmlns="eb3f7de7-c935-4ca6-a12c-1f73773710ec" xsi:nil="true"/>
    <Confidential1 xmlns="eb3f7de7-c935-4ca6-a12c-1f73773710ec">false</Confidential1>
    <Final xmlns="eb3f7de7-c935-4ca6-a12c-1f73773710ec">false</Final>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EDE64263-51AE-4A29-A1ED-D59581A64D84}">
  <ds:schemaRefs>
    <ds:schemaRef ds:uri="http://schemas.microsoft.com/sharepoint/v3/contenttype/forms"/>
  </ds:schemaRefs>
</ds:datastoreItem>
</file>

<file path=customXml/itemProps2.xml><?xml version="1.0" encoding="utf-8"?>
<ds:datastoreItem xmlns:ds="http://schemas.openxmlformats.org/officeDocument/2006/customXml" ds:itemID="{AF1E3518-4993-4D31-ACBE-AE9EE793E6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b3f7de7-c935-4ca6-a12c-1f73773710ec"/>
    <ds:schemaRef ds:uri="82e5732b-79c7-4dce-9d0e-3f92281aea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B1B332F-071E-400A-B703-A87583CFA09F}">
  <ds:schemaRefs>
    <ds:schemaRef ds:uri="eb3f7de7-c935-4ca6-a12c-1f73773710ec"/>
    <ds:schemaRef ds:uri="http://schemas.microsoft.com/office/2006/documentManagement/types"/>
    <ds:schemaRef ds:uri="http://schemas.microsoft.com/office/infopath/2007/PartnerControls"/>
    <ds:schemaRef ds:uri="http://purl.org/dc/elements/1.1/"/>
    <ds:schemaRef ds:uri="82e5732b-79c7-4dce-9d0e-3f92281aea22"/>
    <ds:schemaRef ds:uri="http://schemas.microsoft.com/office/2006/metadata/properties"/>
    <ds:schemaRef ds:uri="http://schemas.openxmlformats.org/package/2006/metadata/core-properties"/>
    <ds:schemaRef ds:uri="http://purl.org/dc/terms/"/>
    <ds:schemaRef ds:uri="http://schemas.microsoft.com/sharepoint/v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375</Words>
  <Application>Microsoft Office PowerPoint</Application>
  <PresentationFormat>Широкий екран</PresentationFormat>
  <Paragraphs>33</Paragraphs>
  <Slides>1</Slides>
  <Notes>1</Notes>
  <HiddenSlides>0</HiddenSlides>
  <MMClips>0</MMClips>
  <ScaleCrop>false</ScaleCrop>
  <HeadingPairs>
    <vt:vector size="6" baseType="variant">
      <vt:variant>
        <vt:lpstr>Використані шрифти</vt:lpstr>
      </vt:variant>
      <vt:variant>
        <vt:i4>8</vt:i4>
      </vt:variant>
      <vt:variant>
        <vt:lpstr>Тема</vt:lpstr>
      </vt:variant>
      <vt:variant>
        <vt:i4>1</vt:i4>
      </vt:variant>
      <vt:variant>
        <vt:lpstr>Заголовки слайдів</vt:lpstr>
      </vt:variant>
      <vt:variant>
        <vt:i4>1</vt:i4>
      </vt:variant>
    </vt:vector>
  </HeadingPairs>
  <TitlesOfParts>
    <vt:vector size="10" baseType="lpstr">
      <vt:lpstr>Adventure</vt:lpstr>
      <vt:lpstr>Arial</vt:lpstr>
      <vt:lpstr>Calibri</vt:lpstr>
      <vt:lpstr>Calibri Light</vt:lpstr>
      <vt:lpstr>Champagne &amp; Limousines</vt:lpstr>
      <vt:lpstr>Helvetica</vt:lpstr>
      <vt:lpstr>Times New Roman</vt:lpstr>
      <vt:lpstr>Wingdings</vt:lpstr>
      <vt:lpstr>Office Theme</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2025-10-22T09:31:33Z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0x01010037EA2DD516505C4D92B92F8677CFB68500F2FBFC51FD170049B0BAD7D994C9EDFF</vt:lpwstr>
  </property>
</Properties>
</file>